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72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126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2636912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热点原创篇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1723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often have to decide whether something is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us. Some activities, like playing video games, may bring short-term joy. But they can become a problem if they make you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tasks. When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friend’s influence on you, ask yourself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they helping you become a better person, or leading you the wrong way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672207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86275" algn="l"/>
                <a:tab pos="6996113" algn="l"/>
                <a:tab pos="9324975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truly	B. wisely	C. widely	D. hardly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595" y="3782723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2600"/>
              <a:t>A</a:t>
            </a:r>
            <a:endParaRPr lang="zh-CN" altLang="en-US" sz="260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4230053"/>
            <a:ext cx="11485848" cy="229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考查副词辨析。句意：我们常常不得不决定某件</a:t>
            </a:r>
            <a:r>
              <a:rPr lang="zh-CN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事情是否真的对我们有益。</a:t>
            </a:r>
            <a:r>
              <a:rPr lang="en-US" altLang="zh-CN" sz="2600" b="1" u="wavy" spc="-100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truly</a:t>
            </a:r>
            <a:r>
              <a:rPr lang="zh-CN" altLang="zh-CN" sz="2600" b="1" u="wavy" spc="-100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真正地</a:t>
            </a:r>
            <a:r>
              <a:rPr lang="zh-CN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wisely</a:t>
            </a:r>
            <a:r>
              <a:rPr lang="zh-CN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明智地；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widely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广泛地；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几乎不。根据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“good</a:t>
            </a:r>
            <a:endParaRPr lang="en-US" altLang="zh-CN" sz="2600" b="1" spc="-100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en-US" altLang="zh-CN" sz="26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 </a:t>
            </a:r>
            <a:r>
              <a:rPr lang="zh-CN" altLang="en-US" sz="2600" b="1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是形容词</a:t>
            </a:r>
            <a:r>
              <a:rPr lang="zh-CN" altLang="zh-CN" sz="26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truth</a:t>
            </a:r>
            <a:r>
              <a:rPr lang="zh-CN" altLang="en-US" sz="2600" b="1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是名词</a:t>
            </a:r>
            <a:endParaRPr lang="en-US" altLang="zh-CN" sz="2600" b="1" dirty="0" smtClean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us”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可知，此处指真正地对我们有好处。故选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5445224"/>
            <a:ext cx="576064" cy="412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39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1723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often have to decide whether something is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us. Some activities, like playing video games, may bring short-term joy. But they can become a problem if they make you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tasks. When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friend’s influence on you, ask yourself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they helping you become a better person, or leading you the wrong way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658446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667250" algn="l"/>
                <a:tab pos="5645150" algn="l"/>
                <a:tab pos="6996113" algn="l"/>
                <a:tab pos="9324975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finish	B. find		C. study	D. forget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8848" y="3785124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2600"/>
              <a:t>D</a:t>
            </a:r>
            <a:endParaRPr lang="zh-CN" altLang="en-US" sz="2600"/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60854" y="4239018"/>
            <a:ext cx="11485848" cy="229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考查动词辨析。句意：但是如果它们让你忘记重要任务，就会成为问题。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完成；</a:t>
            </a:r>
            <a:r>
              <a:rPr lang="en-US" altLang="zh-CN" sz="26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sz="26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发现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学习；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忘记。根据语境可知，此处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</a:t>
            </a:r>
            <a:endParaRPr lang="en-US" altLang="zh-CN" sz="26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en-US" altLang="zh-CN" sz="26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en-US" sz="2600" b="1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我到</a:t>
            </a:r>
            <a:r>
              <a:rPr lang="zh-CN" altLang="en-US" sz="26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sz="2600" b="1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强调结果</a:t>
            </a:r>
            <a:endParaRPr lang="en-US" altLang="zh-CN" sz="2600" b="1" dirty="0" smtClean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游戏而忘记正事。故选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894" y="5435898"/>
            <a:ext cx="576064" cy="412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30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1723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often have to decide whether something is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us. Some activities, like playing video games, may bring short-term joy. But they can become a problem if they make you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 tasks. When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friend’s influence on you, ask yourself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they helping you become a better person, or leading you the wrong way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667772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03713" algn="l"/>
                <a:tab pos="7081838" algn="l"/>
                <a:tab pos="9332913" algn="l"/>
                <a:tab pos="9861550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caring about	B. thinking about	C. waiting for	D. looking for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8560" y="3789040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B</a:t>
            </a:r>
            <a:endParaRPr lang="zh-CN" altLang="en-US" sz="2600"/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60854" y="4243323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考查动词短语辨析。句意：在思考朋友对你的影响时，问问自己：他们是在帮助你变得更好，还是在引你误入歧途？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 about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关心；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about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思考；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 for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等待；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for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寻找。根据语境可知，此处指需要思考朋友的影响。故选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62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1330" y="744453"/>
            <a:ext cx="11322508" cy="144603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253539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2223949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是一篇议论文。作者引用《论语》中孔子关于</a:t>
            </a:r>
            <a:r>
              <a:rPr lang="en-US" altLang="zh-CN"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成人之美</a:t>
            </a:r>
            <a:r>
              <a:rPr lang="en-US" altLang="zh-CN"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的论述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探讨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真正的朋友应该如何帮助我们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这一话题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指出真正的朋友应该引导我们向善、促进成长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而非支持错误行为。同时提醒</a:t>
            </a:r>
            <a:r>
              <a:rPr lang="zh-CN" altLang="zh-CN" spc="-21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读者在评估朋友的影响时要看清其是否真正有益于自身发展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24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539715"/>
            <a:ext cx="11485848" cy="2831224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often say, “A friends in need is a friend indeed.” But should friends help us even when we’re making bad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Confucius gives an answer to this question in </a:t>
            </a:r>
            <a:r>
              <a:rPr lang="en-US" altLang="zh-CN" sz="26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Analects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Confucius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《论语》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.“A gentleman helps others to be accomplished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大功告成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helping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commit sin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犯罪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flunky does the opposite.”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293679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72000" algn="l"/>
                <a:tab pos="6910388" algn="l"/>
                <a:tab pos="9324975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choices	B. dreams	C. chances	D. candles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8272" y="3411166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2600"/>
              <a:t>A</a:t>
            </a:r>
            <a:endParaRPr lang="zh-CN" altLang="en-US" sz="26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843214"/>
            <a:ext cx="11485848" cy="2217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考查名词辨析。句意：但是，当我们正在做出不好的选择时，朋友也应该帮助我们吗？</a:t>
            </a:r>
            <a:r>
              <a:rPr lang="en-US" altLang="zh-CN" sz="26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choice</a:t>
            </a:r>
            <a:r>
              <a:rPr lang="zh-CN" altLang="zh-CN" sz="26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梦想；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chance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机会；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candle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蜡烛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。根据下</a:t>
            </a:r>
            <a:endParaRPr lang="en-US" altLang="zh-CN" sz="26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en-US" sz="2600" b="1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是动词形式</a:t>
            </a:r>
            <a:r>
              <a:rPr lang="zh-CN" altLang="en-US" sz="26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b="1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commit sin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犯罪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可知，这里指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不好的选择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8093" y="5018599"/>
            <a:ext cx="702070" cy="484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82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831224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often say, “A friends in need is a friend indeed.” But should friends help us even when we’re making bad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Confucius gives an answer to this question in </a:t>
            </a:r>
            <a:r>
              <a:rPr lang="en-US" altLang="zh-CN" sz="26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Analects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Confucius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《论语》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.“A gentleman helps others to be accomplished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大功告成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helping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commit sin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犯罪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flunky does the opposite.”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771678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22738" algn="l"/>
                <a:tab pos="6546850" algn="l"/>
                <a:tab pos="9058275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us	B. you	C. them	D. him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1665" y="3888437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C</a:t>
            </a:r>
            <a:endParaRPr lang="zh-CN" altLang="en-US" sz="260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348396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考查代词辨析。句意：君子成人之美，不成人之恶。小人反之。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我们；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你；你们；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他们；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他。根据上文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gentleman helps others to be accomplished”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“others”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可知，此处用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代替。故选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84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69825"/>
          </a:xfrm>
        </p:spPr>
        <p:txBody>
          <a:bodyPr/>
          <a:lstStyle/>
          <a:p>
            <a:pPr indent="715963" algn="dist" hangingPunct="0">
              <a:spcAft>
                <a:spcPts val="0"/>
              </a:spcAft>
            </a:pP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has dreams and goals, and it is a great thing to have friends who 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 through difficulties. However, it is just as important to see </a:t>
            </a:r>
            <a:endParaRPr lang="en-US" altLang="zh-CN" sz="3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is helping us.</a:t>
            </a:r>
            <a:endParaRPr lang="zh-CN" altLang="zh-CN" sz="3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754033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72000" algn="l"/>
                <a:tab pos="7445375" algn="l"/>
                <a:tab pos="9686925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stop	B. support	C. avoid	D. clean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18498" y="2898641"/>
            <a:ext cx="44114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B</a:t>
            </a:r>
            <a:endParaRPr lang="zh-CN" altLang="en-US" sz="300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3384175"/>
            <a:ext cx="11485848" cy="277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考查动词辨析。句意：每个人都有梦想和目标，有朋友在困难时期支持我们是一件很好的事情。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停止；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支持；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避免；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打扫。根据上文中的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“help”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可知，此处指朋友支持</a:t>
            </a:r>
            <a:r>
              <a:rPr lang="en-US" altLang="zh-CN" sz="3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sz="3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503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69825"/>
          </a:xfrm>
        </p:spPr>
        <p:txBody>
          <a:bodyPr/>
          <a:lstStyle/>
          <a:p>
            <a:pPr indent="715963" algn="dist" hangingPunct="0">
              <a:spcAft>
                <a:spcPts val="0"/>
              </a:spcAft>
            </a:pP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has dreams and goals, and it is a great thing to have friends who 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 through difficulties. However, it is just as important to see </a:t>
            </a:r>
            <a:endParaRPr lang="en-US" altLang="zh-CN" sz="3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is helping us.</a:t>
            </a:r>
            <a:endParaRPr lang="zh-CN" altLang="zh-CN" sz="3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789121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52975" algn="l"/>
                <a:tab pos="7081838" algn="l"/>
                <a:tab pos="7531100" algn="l"/>
                <a:tab pos="9420225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quickly	B. easily	C. quietly	D. clearly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927487"/>
            <a:ext cx="4619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D</a:t>
            </a:r>
            <a:endParaRPr lang="zh-CN" altLang="en-US" sz="300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34566" y="3446930"/>
            <a:ext cx="11485848" cy="277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考查副词辨析。句意：然而，同样重要的是要清楚地看到谁正在帮助我们。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快速地；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地；</a:t>
            </a:r>
            <a:r>
              <a:rPr lang="en-US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quietly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安静地；</a:t>
            </a:r>
            <a:r>
              <a:rPr lang="en-US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clearly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清楚地。根据下文</a:t>
            </a:r>
            <a:r>
              <a:rPr lang="en-US" altLang="zh-CN" sz="3000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判断朋友好坏</a:t>
            </a:r>
            <a:r>
              <a:rPr lang="en-US" altLang="zh-CN" sz="3000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可知，此处指看清谁正在帮助</a:t>
            </a:r>
            <a:r>
              <a:rPr lang="en-US" altLang="zh-CN" sz="3000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 sz="3000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00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4566" y="548680"/>
            <a:ext cx="11485848" cy="2779351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Confucius, we can tell what kind of person 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by what he encourages us to do. If he guides us toward good things that help us 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a true friend. But if he supports 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actions, he is not to be trusted.</a:t>
            </a:r>
            <a:endParaRPr lang="zh-CN" altLang="zh-CN" sz="3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34566" y="3167863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52975" algn="l"/>
                <a:tab pos="6910388" algn="l"/>
                <a:tab pos="8877300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someone	B. anyone	C. no one	D. everyone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92210" y="3286151"/>
            <a:ext cx="4619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A</a:t>
            </a:r>
            <a:endParaRPr lang="zh-CN" altLang="en-US" sz="30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34566" y="3807844"/>
            <a:ext cx="11485848" cy="277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考查不定代词辨析。句意：孔子说，我们可以通过一个人鼓励我们做的事来判断他是一个什么样的人。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某人；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anyone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任何人；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one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没有人；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每个人。</a:t>
            </a:r>
            <a:r>
              <a:rPr lang="zh-CN" altLang="zh-CN" sz="3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此处泛指</a:t>
            </a:r>
            <a:r>
              <a:rPr lang="en-US" altLang="zh-CN" sz="3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</a:t>
            </a:r>
            <a:r>
              <a:rPr lang="en-US" altLang="zh-CN" sz="3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，肯定句中用</a:t>
            </a:r>
            <a:r>
              <a:rPr lang="en-US" altLang="zh-CN" sz="3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zh-CN" altLang="zh-CN" sz="30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en-US" sz="30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</a:t>
            </a:r>
            <a:endParaRPr lang="en-US" altLang="zh-CN" sz="3000" b="1" dirty="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04822" y="6014106"/>
            <a:ext cx="501772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000" spc="-100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否定句和疑问句中用</a:t>
            </a:r>
            <a:r>
              <a:rPr lang="en-US" altLang="zh-CN" sz="3000" spc="-100" dirty="0">
                <a:solidFill>
                  <a:srgbClr val="00B0F0"/>
                </a:solidFill>
                <a:cs typeface="Times New Roman" panose="02020603050405020304" pitchFamily="18" charset="0"/>
              </a:rPr>
              <a:t>anyone</a:t>
            </a:r>
            <a:r>
              <a:rPr lang="zh-CN" altLang="en-US" sz="3000" spc="-100" dirty="0">
                <a:solidFill>
                  <a:srgbClr val="00B0F0"/>
                </a:solidFill>
                <a:cs typeface="Times New Roman" panose="02020603050405020304" pitchFamily="18" charset="0"/>
              </a:rPr>
              <a:t>。</a:t>
            </a:r>
            <a:endParaRPr lang="zh-CN" altLang="en-US" sz="3000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01366" y="5878470"/>
            <a:ext cx="702070" cy="484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855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545372"/>
            <a:ext cx="11485848" cy="2438616"/>
          </a:xfrm>
        </p:spPr>
        <p:txBody>
          <a:bodyPr/>
          <a:lstStyle/>
          <a:p>
            <a:pPr indent="715963" algn="dist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Confucius, we can tell what kind of person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by what he encourages us to do. If he guides us toward good things that help us </a:t>
            </a:r>
            <a:endParaRPr lang="en-US" altLang="zh-CN" sz="2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a true friend. But if he supports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actions, he is not to be trusted.</a:t>
            </a:r>
            <a:endParaRPr lang="zh-CN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870866"/>
            <a:ext cx="11485848" cy="624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86275" algn="l"/>
                <a:tab pos="5645150" algn="l"/>
                <a:tab pos="7177088" algn="l"/>
                <a:tab pos="9505950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kill	B. open		C. grow	D. plant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7525" y="2852936"/>
            <a:ext cx="444352" cy="628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446930"/>
            <a:ext cx="11485848" cy="3037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考查动词辨析。句意：如果他引导我们做有助于成长的好事，他就是真正的朋友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kill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杀死；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打开；</a:t>
            </a:r>
            <a:r>
              <a:rPr lang="en-US" altLang="zh-CN" sz="28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zh-CN" altLang="zh-CN" sz="28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成长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种植。根据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“that”</a:t>
            </a:r>
            <a:endParaRPr lang="en-US" altLang="zh-CN" sz="28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</a:t>
            </a:r>
            <a:r>
              <a:rPr lang="en-US" altLang="zh-CN" sz="28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 </a:t>
            </a:r>
            <a:r>
              <a:rPr lang="en-US" altLang="zh-CN" sz="28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en-US" sz="28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成长</a:t>
            </a:r>
            <a:r>
              <a:rPr lang="zh-CN" altLang="zh-CN" sz="28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en-US" sz="28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长大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可知，空处作定语修饰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“good things”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，因此此处指帮助我们成长的好事。故选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1270" y="4723509"/>
            <a:ext cx="702070" cy="484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71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79351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Confucius, we can tell what kind of person 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by what he encourages us to do. If he guides us toward good things that help us 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a true friend. But if he supports 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actions, he is not to be trusted.</a:t>
            </a:r>
            <a:endParaRPr lang="zh-CN" altLang="zh-CN" sz="3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385715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52975" algn="l"/>
                <a:tab pos="6996113" algn="l"/>
                <a:tab pos="9593263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good	B. bad	C. small	D. big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3530323"/>
            <a:ext cx="44114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B</a:t>
            </a:r>
            <a:endParaRPr lang="zh-CN" altLang="en-US" sz="300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4014029"/>
            <a:ext cx="11485848" cy="208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考查形容词辨析。句意：但如果他支持坏的行为，他就不可信。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好的；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坏的；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小的；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大的。与上文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“good things”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相对，此处指坏的行为。故选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897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1042</TotalTime>
  <Words>883</Words>
  <Application>Microsoft Office PowerPoint</Application>
  <PresentationFormat>自定义</PresentationFormat>
  <Paragraphs>54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929</cp:revision>
  <dcterms:created xsi:type="dcterms:W3CDTF">2020-11-06T05:24:00Z</dcterms:created>
  <dcterms:modified xsi:type="dcterms:W3CDTF">2025-09-13T09:56:14Z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